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7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BCED3E41-E2DE-48B7-AD25-2C05D8372D60}" type="datetime4">
              <a:rPr lang="en-US" smtClean="0"/>
              <a:pPr/>
              <a:t>December 2, 2016</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5744759D-0EFF-4FB2-9CCE-04E00944F0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120655-FBEF-4656-A8A9-E7D9EB4F4DEC}" type="datetime4">
              <a:rPr lang="en-US" smtClean="0"/>
              <a:pPr/>
              <a:t>December 2,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December 2, 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544D9-E8EB-4DFC-9BAC-8FC5CFB1A919}" type="datetime4">
              <a:rPr lang="en-US" smtClean="0"/>
              <a:pPr/>
              <a:t>December 2,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94904-8048-429B-BF77-F17DA8F8287B}"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96202C6-8B37-41F0-B3E4-774551D1C22F}" type="datetime4">
              <a:rPr lang="en-US" smtClean="0"/>
              <a:pPr/>
              <a:t>December 2,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6441D7B3-F7C5-4013-AC5D-399DD8DB11FA}" type="datetime4">
              <a:rPr lang="en-US" smtClean="0"/>
              <a:pPr/>
              <a:t>December 2, 2016</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5744759D-0EFF-4FB2-9CCE-04E00944F0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December 2,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41D7B3-F7C5-4013-AC5D-399DD8DB11FA}" type="datetime4">
              <a:rPr lang="en-US" smtClean="0"/>
              <a:pPr/>
              <a:t>December 2,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511E46-B9AD-4605-BA48-F4BA770367E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71A4492-1D66-40E5-BF5F-8AE5B76A3760}" type="datetime4">
              <a:rPr lang="en-US" smtClean="0"/>
              <a:pPr/>
              <a:t>December 2, 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41D7B3-F7C5-4013-AC5D-399DD8DB11FA}" type="datetime4">
              <a:rPr lang="en-US" smtClean="0"/>
              <a:pPr/>
              <a:t>December 2,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6441D7B3-F7C5-4013-AC5D-399DD8DB11FA}" type="datetime4">
              <a:rPr lang="en-US" smtClean="0"/>
              <a:pPr/>
              <a:t>December 2, 2016</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6" r:id="rId14"/>
    <p:sldLayoutId id="2147483957" r:id="rId15"/>
    <p:sldLayoutId id="2147483958" r:id="rId16"/>
    <p:sldLayoutId id="2147483959" r:id="rId17"/>
    <p:sldLayoutId id="2147483960" r:id="rId18"/>
    <p:sldLayoutId id="2147483961" r:id="rId19"/>
    <p:sldLayoutId id="2147483962" r:id="rId20"/>
  </p:sldLayoutIdLst>
  <p:hf sldNum="0" hdr="0" ftr="0" dt="0"/>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MeaghanBritton/Desktop/Rubric-%20Animal%20Studie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lex.state.al.us/lesson_view.php?id=11690" TargetMode="External"/><Relationship Id="rId3" Type="http://schemas.openxmlformats.org/officeDocument/2006/relationships/hyperlink" Target="http://www.teachthought.com/learning/project-based-learning/8-steps-to-design-problem-based-learning-in-your-classro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lex.state.al.us/standardAll.php?grade=3&amp;subject=SC2015&amp;summary=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rezi.com/rmths6sbxlqe/?utm_campaign=share&amp;utm_medium=cop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ted.com/on/dYUd8pjt%23discuss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Animal Studies</a:t>
            </a:r>
            <a:br>
              <a:rPr lang="en-US" dirty="0" smtClean="0"/>
            </a:br>
            <a:r>
              <a:rPr lang="en-US" dirty="0" smtClean="0"/>
              <a:t>3</a:t>
            </a:r>
            <a:r>
              <a:rPr lang="en-US" baseline="30000" dirty="0" smtClean="0"/>
              <a:t>rd</a:t>
            </a:r>
            <a:r>
              <a:rPr lang="en-US" dirty="0" smtClean="0"/>
              <a:t> Grade</a:t>
            </a:r>
            <a:endParaRPr lang="en-US" dirty="0"/>
          </a:p>
        </p:txBody>
      </p:sp>
      <p:sp>
        <p:nvSpPr>
          <p:cNvPr id="2" name="Subtitle 1"/>
          <p:cNvSpPr>
            <a:spLocks noGrp="1"/>
          </p:cNvSpPr>
          <p:nvPr>
            <p:ph type="subTitle" idx="1"/>
          </p:nvPr>
        </p:nvSpPr>
        <p:spPr>
          <a:xfrm>
            <a:off x="2209800" y="5038344"/>
            <a:ext cx="6477000" cy="1192376"/>
          </a:xfrm>
        </p:spPr>
        <p:txBody>
          <a:bodyPr/>
          <a:lstStyle/>
          <a:p>
            <a:r>
              <a:rPr lang="en-US" dirty="0" smtClean="0"/>
              <a:t>Meaghan Britton</a:t>
            </a:r>
          </a:p>
          <a:p>
            <a:r>
              <a:rPr lang="en-US" dirty="0" smtClean="0"/>
              <a:t>Dr. Cowan </a:t>
            </a:r>
          </a:p>
          <a:p>
            <a:r>
              <a:rPr lang="en-US" dirty="0" smtClean="0"/>
              <a:t>ED 307</a:t>
            </a:r>
            <a:endParaRPr lang="en-US" dirty="0"/>
          </a:p>
        </p:txBody>
      </p:sp>
    </p:spTree>
    <p:extLst>
      <p:ext uri="{BB962C8B-B14F-4D97-AF65-F5344CB8AC3E}">
        <p14:creationId xmlns:p14="http://schemas.microsoft.com/office/powerpoint/2010/main" val="401001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Debriefing/Discussion</a:t>
            </a:r>
            <a:endParaRPr lang="en-US" dirty="0"/>
          </a:p>
        </p:txBody>
      </p:sp>
      <p:sp>
        <p:nvSpPr>
          <p:cNvPr id="3" name="Content Placeholder 2"/>
          <p:cNvSpPr>
            <a:spLocks noGrp="1"/>
          </p:cNvSpPr>
          <p:nvPr>
            <p:ph idx="1"/>
          </p:nvPr>
        </p:nvSpPr>
        <p:spPr/>
        <p:txBody>
          <a:bodyPr/>
          <a:lstStyle/>
          <a:p>
            <a:r>
              <a:rPr lang="en-US" dirty="0" smtClean="0"/>
              <a:t>After each group has presented their solution to their problem, we will have a classroom discussion on have effective the solutions to each problem would be. Students could provide alternate solutions to each other’s problem.</a:t>
            </a:r>
            <a:endParaRPr lang="en-US" dirty="0"/>
          </a:p>
        </p:txBody>
      </p:sp>
    </p:spTree>
    <p:extLst>
      <p:ext uri="{BB962C8B-B14F-4D97-AF65-F5344CB8AC3E}">
        <p14:creationId xmlns:p14="http://schemas.microsoft.com/office/powerpoint/2010/main" val="364778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92500"/>
          </a:bodyPr>
          <a:lstStyle/>
          <a:p>
            <a:r>
              <a:rPr lang="en-US" dirty="0"/>
              <a:t>Students will be graded accordingly from the rubric below.</a:t>
            </a:r>
          </a:p>
          <a:p>
            <a:r>
              <a:rPr lang="en-US" dirty="0">
                <a:hlinkClick r:id="rId2" action="ppaction://hlinkfile"/>
              </a:rPr>
              <a:t>file:///Users/MeaghanBritton/Desktop/Rubric-%20Animal%</a:t>
            </a:r>
            <a:r>
              <a:rPr lang="en-US" dirty="0" smtClean="0">
                <a:hlinkClick r:id="rId2" action="ppaction://hlinkfile"/>
              </a:rPr>
              <a:t>20Studies.htm</a:t>
            </a:r>
            <a:endParaRPr lang="en-US" dirty="0" smtClean="0"/>
          </a:p>
          <a:p>
            <a:r>
              <a:rPr lang="en-US" dirty="0" smtClean="0"/>
              <a:t>Students will also be assessed by their individual blog. In their blog they will include: what they learned about endangered animals and extinct animals, what they learned about their animal, how they can find solutions, what they enjoyed the most about the project, how well their group worked together, and if they would want to do something similar like this again.</a:t>
            </a:r>
            <a:endParaRPr lang="en-US" dirty="0"/>
          </a:p>
          <a:p>
            <a:endParaRPr lang="en-US" dirty="0"/>
          </a:p>
        </p:txBody>
      </p:sp>
    </p:spTree>
    <p:extLst>
      <p:ext uri="{BB962C8B-B14F-4D97-AF65-F5344CB8AC3E}">
        <p14:creationId xmlns:p14="http://schemas.microsoft.com/office/powerpoint/2010/main" val="110385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5467"/>
            <a:ext cx="7313613" cy="868362"/>
          </a:xfrm>
        </p:spPr>
        <p:txBody>
          <a:bodyPr/>
          <a:lstStyle/>
          <a:p>
            <a:r>
              <a:rPr lang="en-US" dirty="0" smtClean="0"/>
              <a:t>Resources</a:t>
            </a:r>
            <a:endParaRPr lang="en-US" dirty="0"/>
          </a:p>
        </p:txBody>
      </p:sp>
      <p:sp>
        <p:nvSpPr>
          <p:cNvPr id="3" name="Content Placeholder 2"/>
          <p:cNvSpPr>
            <a:spLocks noGrp="1"/>
          </p:cNvSpPr>
          <p:nvPr>
            <p:ph idx="1"/>
          </p:nvPr>
        </p:nvSpPr>
        <p:spPr>
          <a:xfrm>
            <a:off x="268284" y="1520523"/>
            <a:ext cx="8620847" cy="4937222"/>
          </a:xfrm>
        </p:spPr>
        <p:txBody>
          <a:bodyPr>
            <a:normAutofit fontScale="85000" lnSpcReduction="20000"/>
          </a:bodyPr>
          <a:lstStyle/>
          <a:p>
            <a:r>
              <a:rPr lang="en-US" dirty="0"/>
              <a:t>Cooperative, W., 7, E. S. A., 7, C., &amp; Services, I. (2010). Courses of study. Retrieved December 1, 2016, from http://</a:t>
            </a:r>
            <a:r>
              <a:rPr lang="en-US" dirty="0" err="1"/>
              <a:t>alex.state.al.us</a:t>
            </a:r>
            <a:r>
              <a:rPr lang="en-US" dirty="0"/>
              <a:t>/</a:t>
            </a:r>
            <a:r>
              <a:rPr lang="en-US" dirty="0" err="1"/>
              <a:t>standardAll.php?grade</a:t>
            </a:r>
            <a:r>
              <a:rPr lang="en-US" dirty="0"/>
              <a:t>=3&amp;subject=SC2015&amp;summary=2</a:t>
            </a:r>
            <a:endParaRPr lang="en-US" dirty="0" smtClean="0">
              <a:hlinkClick r:id="rId2"/>
            </a:endParaRPr>
          </a:p>
          <a:p>
            <a:r>
              <a:rPr lang="en-US" dirty="0"/>
              <a:t>Cooperative, W., 7, E. S. A., 7, C., &amp; Services, I. (2010b). ALEX lesson plan: Animal studies. Retrieved December 1, 2016, from </a:t>
            </a:r>
            <a:r>
              <a:rPr lang="en-US" dirty="0">
                <a:hlinkClick r:id="rId2"/>
              </a:rPr>
              <a:t>http://</a:t>
            </a:r>
            <a:r>
              <a:rPr lang="en-US" dirty="0" err="1">
                <a:hlinkClick r:id="rId2"/>
              </a:rPr>
              <a:t>alex.state.al.us</a:t>
            </a:r>
            <a:r>
              <a:rPr lang="en-US" dirty="0">
                <a:hlinkClick r:id="rId2"/>
              </a:rPr>
              <a:t>/</a:t>
            </a:r>
            <a:r>
              <a:rPr lang="en-US" dirty="0" err="1">
                <a:hlinkClick r:id="rId2"/>
              </a:rPr>
              <a:t>lesson_view.php?id</a:t>
            </a:r>
            <a:r>
              <a:rPr lang="en-US" dirty="0">
                <a:hlinkClick r:id="rId2"/>
              </a:rPr>
              <a:t>=11690</a:t>
            </a:r>
            <a:endParaRPr lang="en-US" dirty="0" smtClean="0">
              <a:hlinkClick r:id="rId2"/>
            </a:endParaRPr>
          </a:p>
          <a:p>
            <a:r>
              <a:rPr lang="en-US" dirty="0"/>
              <a:t>Staff, T. (2015, November 8). 8 steps to design problem-based learning in your classroom. Retrieved December 1, 2016, from Project-Based Learning, </a:t>
            </a:r>
            <a:r>
              <a:rPr lang="en-US" dirty="0">
                <a:hlinkClick r:id="rId3"/>
              </a:rPr>
              <a:t>http://</a:t>
            </a:r>
            <a:r>
              <a:rPr lang="en-US" dirty="0" err="1">
                <a:hlinkClick r:id="rId3"/>
              </a:rPr>
              <a:t>www.teachthought.com</a:t>
            </a:r>
            <a:r>
              <a:rPr lang="en-US" dirty="0">
                <a:hlinkClick r:id="rId3"/>
              </a:rPr>
              <a:t>/learning/project-based-learning/8-steps-to-design-problem-based-learning-in-your-classroom/</a:t>
            </a:r>
            <a:endParaRPr lang="en-US" dirty="0" smtClean="0">
              <a:hlinkClick r:id="rId3"/>
            </a:endParaRPr>
          </a:p>
          <a:p>
            <a:r>
              <a:rPr lang="en-US" dirty="0"/>
              <a:t>Educational video of the week: Endangered species. (2013, November 26). Retrieved December 1, 2016, from http://</a:t>
            </a:r>
            <a:r>
              <a:rPr lang="en-US" dirty="0" err="1"/>
              <a:t>ed.ted.com</a:t>
            </a:r>
            <a:r>
              <a:rPr lang="en-US" dirty="0"/>
              <a:t>/on/dYUd8pjt#discussion</a:t>
            </a:r>
          </a:p>
          <a:p>
            <a:r>
              <a:rPr lang="en-US" dirty="0"/>
              <a:t>In-text citations: </a:t>
            </a:r>
            <a:r>
              <a:rPr lang="en-US" dirty="0" err="1"/>
              <a:t>ngRepeat</a:t>
            </a:r>
            <a:r>
              <a:rPr lang="en-US" dirty="0"/>
              <a:t>: (key, value) in </a:t>
            </a:r>
            <a:r>
              <a:rPr lang="en-US" dirty="0" err="1"/>
              <a:t>bib.citations</a:t>
            </a:r>
            <a:r>
              <a:rPr lang="en-US" dirty="0"/>
              <a:t> track by $index (“Educational video of the week: Endangered species,” 2013)</a:t>
            </a:r>
            <a:endParaRPr lang="en-US" dirty="0" smtClean="0"/>
          </a:p>
          <a:p>
            <a:pPr marL="0" indent="0">
              <a:buNone/>
            </a:pPr>
            <a:endParaRPr lang="en-US" dirty="0"/>
          </a:p>
        </p:txBody>
      </p:sp>
    </p:spTree>
    <p:extLst>
      <p:ext uri="{BB962C8B-B14F-4D97-AF65-F5344CB8AC3E}">
        <p14:creationId xmlns:p14="http://schemas.microsoft.com/office/powerpoint/2010/main" val="216894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r>
              <a:rPr lang="en-US" baseline="30000" dirty="0" smtClean="0"/>
              <a:t>st</a:t>
            </a:r>
            <a:r>
              <a:rPr lang="en-US" dirty="0" smtClean="0"/>
              <a:t> Century Objectives</a:t>
            </a:r>
            <a:endParaRPr lang="en-US" dirty="0"/>
          </a:p>
        </p:txBody>
      </p:sp>
      <p:sp>
        <p:nvSpPr>
          <p:cNvPr id="3" name="Content Placeholder 2"/>
          <p:cNvSpPr>
            <a:spLocks noGrp="1"/>
          </p:cNvSpPr>
          <p:nvPr>
            <p:ph idx="1"/>
          </p:nvPr>
        </p:nvSpPr>
        <p:spPr/>
        <p:txBody>
          <a:bodyPr/>
          <a:lstStyle/>
          <a:p>
            <a:r>
              <a:rPr lang="en-US" dirty="0" smtClean="0"/>
              <a:t>Communication and Collaboration</a:t>
            </a:r>
          </a:p>
          <a:p>
            <a:r>
              <a:rPr lang="en-US" dirty="0" smtClean="0"/>
              <a:t>Critical Thinking</a:t>
            </a:r>
          </a:p>
          <a:p>
            <a:r>
              <a:rPr lang="en-US" dirty="0" smtClean="0"/>
              <a:t>Problem-based</a:t>
            </a:r>
            <a:endParaRPr lang="en-US" dirty="0"/>
          </a:p>
        </p:txBody>
      </p:sp>
    </p:spTree>
    <p:extLst>
      <p:ext uri="{BB962C8B-B14F-4D97-AF65-F5344CB8AC3E}">
        <p14:creationId xmlns:p14="http://schemas.microsoft.com/office/powerpoint/2010/main" val="2325059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of Study </a:t>
            </a:r>
            <a:endParaRPr lang="en-US" dirty="0"/>
          </a:p>
        </p:txBody>
      </p:sp>
      <p:sp>
        <p:nvSpPr>
          <p:cNvPr id="3" name="Content Placeholder 2"/>
          <p:cNvSpPr>
            <a:spLocks noGrp="1"/>
          </p:cNvSpPr>
          <p:nvPr>
            <p:ph idx="1"/>
          </p:nvPr>
        </p:nvSpPr>
        <p:spPr/>
        <p:txBody>
          <a:bodyPr>
            <a:normAutofit/>
          </a:bodyPr>
          <a:lstStyle/>
          <a:p>
            <a:r>
              <a:rPr lang="en-US" dirty="0" smtClean="0"/>
              <a:t>Science: </a:t>
            </a:r>
            <a:r>
              <a:rPr lang="en-US" dirty="0"/>
              <a:t>10.) Investigate how variations in characteristics among individuals of the same species may provide advantages in surviving, finding mates, and reproducing (e.g., plants having larger thorns being less likely to be eaten by predators, animals having better camouflage coloration being more likely to survive and bear offspring).	</a:t>
            </a:r>
            <a:endParaRPr lang="en-US" dirty="0" smtClean="0"/>
          </a:p>
          <a:p>
            <a:r>
              <a:rPr lang="en-US" dirty="0" smtClean="0"/>
              <a:t>Alabama </a:t>
            </a:r>
            <a:r>
              <a:rPr lang="en-US" dirty="0"/>
              <a:t>Learning Exchange (ALEX) </a:t>
            </a:r>
            <a:r>
              <a:rPr lang="en-US" dirty="0">
                <a:hlinkClick r:id="rId2"/>
              </a:rPr>
              <a:t>http://alex.state.al.us/standardAll.php?grade=3&amp;subject=SC2015&amp;summary=</a:t>
            </a:r>
            <a:r>
              <a:rPr lang="en-US" dirty="0" smtClean="0">
                <a:hlinkClick r:id="rId2"/>
              </a:rPr>
              <a:t>2</a:t>
            </a:r>
            <a:endParaRPr lang="en-US" dirty="0" smtClean="0"/>
          </a:p>
          <a:p>
            <a:endParaRPr lang="en-US" dirty="0"/>
          </a:p>
          <a:p>
            <a:endParaRPr lang="en-US" dirty="0"/>
          </a:p>
        </p:txBody>
      </p:sp>
    </p:spTree>
    <p:extLst>
      <p:ext uri="{BB962C8B-B14F-4D97-AF65-F5344CB8AC3E}">
        <p14:creationId xmlns:p14="http://schemas.microsoft.com/office/powerpoint/2010/main" val="423964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3" name="Content Placeholder 2"/>
          <p:cNvSpPr>
            <a:spLocks noGrp="1"/>
          </p:cNvSpPr>
          <p:nvPr>
            <p:ph idx="1"/>
          </p:nvPr>
        </p:nvSpPr>
        <p:spPr>
          <a:xfrm>
            <a:off x="914401" y="1371600"/>
            <a:ext cx="2537516" cy="2277652"/>
          </a:xfrm>
        </p:spPr>
        <p:txBody>
          <a:bodyPr/>
          <a:lstStyle/>
          <a:p>
            <a:r>
              <a:rPr lang="en-US" dirty="0" smtClean="0"/>
              <a:t>Prezi</a:t>
            </a:r>
          </a:p>
          <a:p>
            <a:r>
              <a:rPr lang="en-US" dirty="0" smtClean="0"/>
              <a:t>Computers (Internet)</a:t>
            </a:r>
          </a:p>
          <a:p>
            <a:r>
              <a:rPr lang="en-US" dirty="0" smtClean="0"/>
              <a:t>Projector</a:t>
            </a:r>
          </a:p>
          <a:p>
            <a:endParaRPr lang="en-US" dirty="0"/>
          </a:p>
        </p:txBody>
      </p:sp>
      <p:sp>
        <p:nvSpPr>
          <p:cNvPr id="4" name="Title 1"/>
          <p:cNvSpPr txBox="1">
            <a:spLocks/>
          </p:cNvSpPr>
          <p:nvPr/>
        </p:nvSpPr>
        <p:spPr>
          <a:xfrm>
            <a:off x="914401" y="4038950"/>
            <a:ext cx="7313613" cy="868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600" kern="1200">
                <a:solidFill>
                  <a:schemeClr val="tx1"/>
                </a:solidFill>
                <a:latin typeface="+mj-lt"/>
                <a:ea typeface="+mj-ea"/>
                <a:cs typeface="+mj-cs"/>
              </a:defRPr>
            </a:lvl1pPr>
          </a:lstStyle>
          <a:p>
            <a:r>
              <a:rPr lang="en-US" dirty="0" smtClean="0"/>
              <a:t>Grouping</a:t>
            </a:r>
            <a:endParaRPr lang="en-US" dirty="0"/>
          </a:p>
        </p:txBody>
      </p:sp>
      <p:sp>
        <p:nvSpPr>
          <p:cNvPr id="5" name="Content Placeholder 2"/>
          <p:cNvSpPr txBox="1">
            <a:spLocks/>
          </p:cNvSpPr>
          <p:nvPr/>
        </p:nvSpPr>
        <p:spPr>
          <a:xfrm>
            <a:off x="914400" y="4309747"/>
            <a:ext cx="7634905" cy="2349815"/>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endParaRPr lang="en-US" dirty="0" smtClean="0"/>
          </a:p>
          <a:p>
            <a:endParaRPr lang="en-US" dirty="0"/>
          </a:p>
        </p:txBody>
      </p:sp>
      <p:sp>
        <p:nvSpPr>
          <p:cNvPr id="8" name="Content Placeholder 2"/>
          <p:cNvSpPr txBox="1">
            <a:spLocks/>
          </p:cNvSpPr>
          <p:nvPr/>
        </p:nvSpPr>
        <p:spPr>
          <a:xfrm>
            <a:off x="914400" y="4907312"/>
            <a:ext cx="7921074" cy="2219553"/>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r>
              <a:rPr lang="en-US" dirty="0" smtClean="0"/>
              <a:t>Heterogeneous grouping of 2 to 3 students per group </a:t>
            </a:r>
          </a:p>
          <a:p>
            <a:endParaRPr lang="en-US" dirty="0"/>
          </a:p>
        </p:txBody>
      </p:sp>
      <p:sp>
        <p:nvSpPr>
          <p:cNvPr id="9" name="Content Placeholder 2"/>
          <p:cNvSpPr txBox="1">
            <a:spLocks/>
          </p:cNvSpPr>
          <p:nvPr/>
        </p:nvSpPr>
        <p:spPr>
          <a:xfrm>
            <a:off x="3461976" y="1401563"/>
            <a:ext cx="2207751" cy="2277652"/>
          </a:xfrm>
          <a:prstGeom prst="rect">
            <a:avLst/>
          </a:prstGeom>
        </p:spPr>
        <p:txBody>
          <a:bodyPr vert="horz" lIns="91440" tIns="45720" rIns="91440" bIns="45720" rtlCol="0">
            <a:normAutofit/>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r>
              <a:rPr lang="en-US" dirty="0" smtClean="0"/>
              <a:t>Chart paper</a:t>
            </a:r>
          </a:p>
          <a:p>
            <a:r>
              <a:rPr lang="en-US" dirty="0" smtClean="0"/>
              <a:t>Markers</a:t>
            </a:r>
          </a:p>
          <a:p>
            <a:r>
              <a:rPr lang="en-US" dirty="0" smtClean="0"/>
              <a:t>Rubric</a:t>
            </a:r>
          </a:p>
        </p:txBody>
      </p:sp>
      <p:sp>
        <p:nvSpPr>
          <p:cNvPr id="10" name="Content Placeholder 2"/>
          <p:cNvSpPr txBox="1">
            <a:spLocks/>
          </p:cNvSpPr>
          <p:nvPr/>
        </p:nvSpPr>
        <p:spPr>
          <a:xfrm>
            <a:off x="5680436" y="1377861"/>
            <a:ext cx="2547577" cy="2277652"/>
          </a:xfrm>
          <a:prstGeom prst="rect">
            <a:avLst/>
          </a:prstGeom>
        </p:spPr>
        <p:txBody>
          <a:bodyPr vert="horz" lIns="91440" tIns="45720" rIns="91440" bIns="45720" rtlCol="0">
            <a:normAutofit lnSpcReduction="10000"/>
          </a:bodyPr>
          <a:lstStyle>
            <a:lvl1pPr marL="463550" indent="-463550" algn="l" defTabSz="914400" rtl="0" eaLnBrk="1" latinLnBrk="0" hangingPunct="1">
              <a:spcBef>
                <a:spcPts val="2000"/>
              </a:spcBef>
              <a:buSzPct val="90000"/>
              <a:buFontTx/>
              <a:buBlip>
                <a:blip r:embed="rId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3"/>
              </a:buBlip>
              <a:defRPr lang="en-US" sz="1800" kern="1200" dirty="0">
                <a:solidFill>
                  <a:schemeClr val="tx1"/>
                </a:solidFill>
                <a:latin typeface="+mn-lt"/>
                <a:ea typeface="+mn-ea"/>
                <a:cs typeface="+mn-cs"/>
              </a:defRPr>
            </a:lvl9pPr>
          </a:lstStyle>
          <a:p>
            <a:r>
              <a:rPr lang="en-US" dirty="0" smtClean="0"/>
              <a:t>Presentation resources</a:t>
            </a:r>
          </a:p>
          <a:p>
            <a:r>
              <a:rPr lang="en-US" dirty="0" smtClean="0"/>
              <a:t>Science Notebook</a:t>
            </a:r>
          </a:p>
          <a:p>
            <a:r>
              <a:rPr lang="en-US" dirty="0" smtClean="0"/>
              <a:t>Video</a:t>
            </a:r>
          </a:p>
          <a:p>
            <a:endParaRPr lang="en-US" dirty="0" smtClean="0"/>
          </a:p>
          <a:p>
            <a:endParaRPr lang="en-US" dirty="0"/>
          </a:p>
        </p:txBody>
      </p:sp>
    </p:spTree>
    <p:extLst>
      <p:ext uri="{BB962C8B-B14F-4D97-AF65-F5344CB8AC3E}">
        <p14:creationId xmlns:p14="http://schemas.microsoft.com/office/powerpoint/2010/main" val="353541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Approach</a:t>
            </a:r>
            <a:endParaRPr lang="en-US" dirty="0"/>
          </a:p>
        </p:txBody>
      </p:sp>
      <p:sp>
        <p:nvSpPr>
          <p:cNvPr id="7" name="Content Placeholder 6"/>
          <p:cNvSpPr>
            <a:spLocks noGrp="1"/>
          </p:cNvSpPr>
          <p:nvPr>
            <p:ph idx="1"/>
          </p:nvPr>
        </p:nvSpPr>
        <p:spPr/>
        <p:txBody>
          <a:bodyPr/>
          <a:lstStyle/>
          <a:p>
            <a:r>
              <a:rPr lang="en-US" dirty="0" smtClean="0"/>
              <a:t>Prior to the lesson, students will watch the prezi (link below) and select 2 animals that they are interested in researching. </a:t>
            </a:r>
          </a:p>
          <a:p>
            <a:r>
              <a:rPr lang="en-US" dirty="0" smtClean="0"/>
              <a:t>This will be how groups are determined. </a:t>
            </a:r>
            <a:endParaRPr lang="en-US" dirty="0" smtClean="0">
              <a:hlinkClick r:id="rId2"/>
            </a:endParaRPr>
          </a:p>
          <a:p>
            <a:r>
              <a:rPr lang="en-US" dirty="0" smtClean="0">
                <a:hlinkClick r:id="rId2"/>
              </a:rPr>
              <a:t>http</a:t>
            </a:r>
            <a:r>
              <a:rPr lang="en-US" dirty="0">
                <a:hlinkClick r:id="rId2"/>
              </a:rPr>
              <a:t>://prezi.com/rmths6sbxlqe/?utm_campaign=share&amp;utm_medium=</a:t>
            </a:r>
            <a:r>
              <a:rPr lang="en-US" dirty="0" smtClean="0">
                <a:hlinkClick r:id="rId2"/>
              </a:rPr>
              <a:t>copy</a:t>
            </a:r>
            <a:endParaRPr lang="en-US" dirty="0" smtClean="0"/>
          </a:p>
          <a:p>
            <a:endParaRPr lang="en-US" dirty="0"/>
          </a:p>
        </p:txBody>
      </p:sp>
    </p:spTree>
    <p:extLst>
      <p:ext uri="{BB962C8B-B14F-4D97-AF65-F5344CB8AC3E}">
        <p14:creationId xmlns:p14="http://schemas.microsoft.com/office/powerpoint/2010/main" val="166554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To start off the lesson, I will ask my students questions such as, “what is the difference between endangered and extinct?” Based on the prezi they were suppose to watch the night before, the students should have no problem participating in the discussion. </a:t>
            </a:r>
          </a:p>
          <a:p>
            <a:r>
              <a:rPr lang="en-US" dirty="0" smtClean="0"/>
              <a:t>We will then watch a short clip about animal studies, focusing on the difference between endangered and extinct.</a:t>
            </a:r>
          </a:p>
          <a:p>
            <a:r>
              <a:rPr lang="en-US" dirty="0">
                <a:hlinkClick r:id="rId2"/>
              </a:rPr>
              <a:t>http://ed.ted.com/on/dYUd8pjt#</a:t>
            </a:r>
            <a:r>
              <a:rPr lang="en-US" dirty="0" smtClean="0">
                <a:hlinkClick r:id="rId2"/>
              </a:rPr>
              <a:t>discussion</a:t>
            </a:r>
            <a:endParaRPr lang="en-US" dirty="0" smtClean="0"/>
          </a:p>
          <a:p>
            <a:endParaRPr lang="en-US" dirty="0"/>
          </a:p>
        </p:txBody>
      </p:sp>
    </p:spTree>
    <p:extLst>
      <p:ext uri="{BB962C8B-B14F-4D97-AF65-F5344CB8AC3E}">
        <p14:creationId xmlns:p14="http://schemas.microsoft.com/office/powerpoint/2010/main" val="329975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After viewing the short video clip, I will have my students get into groups and discuss the importance of protecting endangered species, how foreign species affect other organisms, and how plant and </a:t>
            </a:r>
            <a:r>
              <a:rPr lang="en-US" dirty="0" smtClean="0"/>
              <a:t>animal </a:t>
            </a:r>
            <a:r>
              <a:rPr lang="en-US" dirty="0" smtClean="0"/>
              <a:t>species can lose their habitat. Students will record their thoughts on chart paper. Each group will present their group’s thoughts to the class. </a:t>
            </a:r>
            <a:endParaRPr lang="en-US" dirty="0"/>
          </a:p>
        </p:txBody>
      </p:sp>
    </p:spTree>
    <p:extLst>
      <p:ext uri="{BB962C8B-B14F-4D97-AF65-F5344CB8AC3E}">
        <p14:creationId xmlns:p14="http://schemas.microsoft.com/office/powerpoint/2010/main" val="415453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3613" cy="868362"/>
          </a:xfrm>
        </p:spPr>
        <p:txBody>
          <a:bodyPr/>
          <a:lstStyle/>
          <a:p>
            <a:r>
              <a:rPr lang="en-US" dirty="0" smtClean="0"/>
              <a:t>Student Activities</a:t>
            </a:r>
            <a:endParaRPr lang="en-US" dirty="0"/>
          </a:p>
        </p:txBody>
      </p:sp>
      <p:sp>
        <p:nvSpPr>
          <p:cNvPr id="3" name="Content Placeholder 2"/>
          <p:cNvSpPr>
            <a:spLocks noGrp="1"/>
          </p:cNvSpPr>
          <p:nvPr>
            <p:ph idx="1"/>
          </p:nvPr>
        </p:nvSpPr>
        <p:spPr>
          <a:xfrm>
            <a:off x="304055" y="722756"/>
            <a:ext cx="8638732" cy="5842319"/>
          </a:xfrm>
        </p:spPr>
        <p:txBody>
          <a:bodyPr>
            <a:normAutofit fontScale="92500"/>
          </a:bodyPr>
          <a:lstStyle/>
          <a:p>
            <a:r>
              <a:rPr lang="en-US" dirty="0" smtClean="0"/>
              <a:t>Each group will select one endangered animal from the prezi. Within each group, students will discuss one problem that they can research and develop a solution for it. </a:t>
            </a:r>
          </a:p>
          <a:p>
            <a:r>
              <a:rPr lang="en-US" dirty="0" smtClean="0"/>
              <a:t>For example, groups may come up with a question like, “How can we save the habitat of the ______ animal?”</a:t>
            </a:r>
          </a:p>
          <a:p>
            <a:r>
              <a:rPr lang="en-US" dirty="0" smtClean="0"/>
              <a:t>Students will research the animal their group chose and list possible solution(s) for their question that their group came up with.</a:t>
            </a:r>
          </a:p>
          <a:p>
            <a:r>
              <a:rPr lang="en-US" dirty="0" smtClean="0"/>
              <a:t>As a group, students will decide which solution they came up with is the most reasonable.  For example, one group may decide to write letters to House Representatives about protecting their animal’s habitat. Another group might write a letter to the editor of the local newspaper.</a:t>
            </a:r>
          </a:p>
          <a:p>
            <a:r>
              <a:rPr lang="en-US" dirty="0" smtClean="0"/>
              <a:t>Each group will have the decision to present their learning by choosing: creating a prezi, </a:t>
            </a:r>
            <a:r>
              <a:rPr lang="en-US" dirty="0" err="1" smtClean="0"/>
              <a:t>ThingLink</a:t>
            </a:r>
            <a:r>
              <a:rPr lang="en-US" dirty="0" smtClean="0"/>
              <a:t>, IMovie (a commercial), </a:t>
            </a:r>
            <a:r>
              <a:rPr lang="en-US" dirty="0" err="1" smtClean="0"/>
              <a:t>Plotagon</a:t>
            </a:r>
            <a:r>
              <a:rPr lang="en-US" dirty="0" smtClean="0"/>
              <a:t>, or any other appropriate resources.</a:t>
            </a:r>
          </a:p>
          <a:p>
            <a:endParaRPr lang="en-US" dirty="0" smtClean="0"/>
          </a:p>
          <a:p>
            <a:endParaRPr lang="en-US" dirty="0"/>
          </a:p>
        </p:txBody>
      </p:sp>
    </p:spTree>
    <p:extLst>
      <p:ext uri="{BB962C8B-B14F-4D97-AF65-F5344CB8AC3E}">
        <p14:creationId xmlns:p14="http://schemas.microsoft.com/office/powerpoint/2010/main" val="272417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37"/>
            <a:ext cx="7313613" cy="868362"/>
          </a:xfrm>
        </p:spPr>
        <p:txBody>
          <a:bodyPr/>
          <a:lstStyle/>
          <a:p>
            <a:r>
              <a:rPr lang="en-US" dirty="0" smtClean="0"/>
              <a:t>Presentation</a:t>
            </a:r>
            <a:endParaRPr lang="en-US" dirty="0"/>
          </a:p>
        </p:txBody>
      </p:sp>
      <p:sp>
        <p:nvSpPr>
          <p:cNvPr id="3" name="Content Placeholder 2"/>
          <p:cNvSpPr>
            <a:spLocks noGrp="1"/>
          </p:cNvSpPr>
          <p:nvPr>
            <p:ph idx="1"/>
          </p:nvPr>
        </p:nvSpPr>
        <p:spPr>
          <a:xfrm>
            <a:off x="859158" y="1151124"/>
            <a:ext cx="7368855" cy="4817818"/>
          </a:xfrm>
        </p:spPr>
        <p:txBody>
          <a:bodyPr/>
          <a:lstStyle/>
          <a:p>
            <a:r>
              <a:rPr lang="en-US" dirty="0" smtClean="0"/>
              <a:t>Each group will present their learning outcomes by whichever resource their group decided on. Each group will share their problem and their solution that they developed for their animal.</a:t>
            </a:r>
          </a:p>
          <a:p>
            <a:r>
              <a:rPr lang="en-US" dirty="0" smtClean="0"/>
              <a:t>Each group will answers questions from the class and me. </a:t>
            </a:r>
          </a:p>
          <a:p>
            <a:pPr marL="0" indent="0">
              <a:buNone/>
            </a:pPr>
            <a:endParaRPr lang="en-US" dirty="0" smtClean="0"/>
          </a:p>
          <a:p>
            <a:endParaRPr lang="en-US" dirty="0"/>
          </a:p>
        </p:txBody>
      </p:sp>
    </p:spTree>
    <p:extLst>
      <p:ext uri="{BB962C8B-B14F-4D97-AF65-F5344CB8AC3E}">
        <p14:creationId xmlns:p14="http://schemas.microsoft.com/office/powerpoint/2010/main" val="165841009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3342</TotalTime>
  <Words>899</Words>
  <Application>Microsoft Macintosh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Inkwell</vt:lpstr>
      <vt:lpstr>Animal Studies 3rd Grade</vt:lpstr>
      <vt:lpstr>21st Century Objectives</vt:lpstr>
      <vt:lpstr>Course of Study </vt:lpstr>
      <vt:lpstr>Materials</vt:lpstr>
      <vt:lpstr>Flipped Approach</vt:lpstr>
      <vt:lpstr>Introduction</vt:lpstr>
      <vt:lpstr>Scenario</vt:lpstr>
      <vt:lpstr>Student Activities</vt:lpstr>
      <vt:lpstr>Presentation</vt:lpstr>
      <vt:lpstr>Debriefing/Discussion</vt:lpstr>
      <vt:lpstr>Assessment</vt:lpstr>
      <vt:lpstr>Resources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Meaghan Britton</dc:creator>
  <cp:lastModifiedBy>Meaghan Britton</cp:lastModifiedBy>
  <cp:revision>18</cp:revision>
  <dcterms:created xsi:type="dcterms:W3CDTF">2016-11-30T17:29:28Z</dcterms:created>
  <dcterms:modified xsi:type="dcterms:W3CDTF">2016-12-04T16:16:03Z</dcterms:modified>
</cp:coreProperties>
</file>